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Аттестация </a:t>
            </a:r>
            <a:r>
              <a:rPr lang="ru-RU" sz="2400" baseline="0" dirty="0" smtClean="0"/>
              <a:t>педагогических работников</a:t>
            </a:r>
            <a:endParaRPr lang="ru-RU" sz="2400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первая</c:v>
                </c:pt>
              </c:strCache>
            </c:strRef>
          </c:tx>
          <c:dLbls>
            <c:dLbl>
              <c:idx val="0"/>
              <c:layout>
                <c:manualLayout>
                  <c:x val="2.9394882050142582E-2"/>
                  <c:y val="-4.9336886079841949E-2"/>
                </c:manualLayout>
              </c:layout>
              <c:showVal val="1"/>
            </c:dLbl>
            <c:dLbl>
              <c:idx val="1"/>
              <c:layout>
                <c:manualLayout>
                  <c:x val="2.0576417435099754E-2"/>
                  <c:y val="-2.0773425717828187E-2"/>
                </c:manualLayout>
              </c:layout>
              <c:showVal val="1"/>
            </c:dLbl>
            <c:dLbl>
              <c:idx val="2"/>
              <c:layout>
                <c:manualLayout>
                  <c:x val="2.057641743509981E-2"/>
                  <c:y val="-2.5966782147285247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439</c:v>
                </c:pt>
                <c:pt idx="1">
                  <c:v>483</c:v>
                </c:pt>
                <c:pt idx="2">
                  <c:v>565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высшая</c:v>
                </c:pt>
              </c:strCache>
            </c:strRef>
          </c:tx>
          <c:dLbls>
            <c:dLbl>
              <c:idx val="0"/>
              <c:layout>
                <c:manualLayout>
                  <c:x val="2.6455393845128353E-2"/>
                  <c:y val="-4.4143529650384886E-2"/>
                </c:manualLayout>
              </c:layout>
              <c:showVal val="1"/>
            </c:dLbl>
            <c:dLbl>
              <c:idx val="1"/>
              <c:layout>
                <c:manualLayout>
                  <c:x val="3.3804114357663978E-2"/>
                  <c:y val="-2.3370103932556702E-2"/>
                </c:manualLayout>
              </c:layout>
              <c:showVal val="1"/>
            </c:dLbl>
            <c:dLbl>
              <c:idx val="2"/>
              <c:layout>
                <c:manualLayout>
                  <c:x val="2.4985649742621085E-2"/>
                  <c:y val="-3.116013857674227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209</c:v>
                </c:pt>
                <c:pt idx="1">
                  <c:v>229</c:v>
                </c:pt>
                <c:pt idx="2">
                  <c:v>250</c:v>
                </c:pt>
              </c:numCache>
            </c:numRef>
          </c:val>
        </c:ser>
        <c:dLbls>
          <c:showVal val="1"/>
        </c:dLbls>
        <c:shape val="box"/>
        <c:axId val="36168832"/>
        <c:axId val="36170368"/>
        <c:axId val="0"/>
      </c:bar3DChart>
      <c:catAx>
        <c:axId val="361688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6170368"/>
        <c:crosses val="autoZero"/>
        <c:auto val="1"/>
        <c:lblAlgn val="ctr"/>
        <c:lblOffset val="100"/>
      </c:catAx>
      <c:valAx>
        <c:axId val="36170368"/>
        <c:scaling>
          <c:orientation val="minMax"/>
        </c:scaling>
        <c:delete val="1"/>
        <c:axPos val="l"/>
        <c:numFmt formatCode="General" sourceLinked="1"/>
        <c:tickLblPos val="nextTo"/>
        <c:crossAx val="36168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673540902862646"/>
          <c:y val="0.10471115124035348"/>
          <c:w val="0.70768190108506468"/>
          <c:h val="9.9963728290134432E-2"/>
        </c:manualLayout>
      </c:layout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51910-BC73-4002-90AF-7752E731666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2261C7-CC43-4CE0-AEDD-E8DD0473B759}">
      <dgm:prSet phldrT="[Текст]" custT="1"/>
      <dgm:spPr/>
      <dgm:t>
        <a:bodyPr/>
        <a:lstStyle/>
        <a:p>
          <a: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</a:pPr>
          <a:r>
            <a:rPr lang="ru-RU" sz="3200" b="1" kern="1200" cap="all" baseline="0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rPr>
            <a:t>Показатели</a:t>
          </a:r>
          <a:endParaRPr lang="ru-RU" sz="3200" b="1" kern="1200" cap="all" baseline="0" dirty="0">
            <a:solidFill>
              <a:schemeClr val="accent1"/>
            </a:solidFill>
            <a:effectLst>
              <a:outerShdw blurRad="38100" dist="25400" dir="18900000" algn="bl" rotWithShape="0">
                <a:schemeClr val="bg1">
                  <a:alpha val="80000"/>
                </a:schemeClr>
              </a:outerShdw>
            </a:effectLst>
            <a:latin typeface="+mj-lt"/>
            <a:ea typeface="+mj-ea"/>
            <a:cs typeface="+mj-cs"/>
          </a:endParaRPr>
        </a:p>
      </dgm:t>
    </dgm:pt>
    <dgm:pt modelId="{CBD7829B-8633-4C08-840E-35749DC5CAB3}" type="parTrans" cxnId="{32F0802A-F6D5-4D67-9921-6FFCD02C5549}">
      <dgm:prSet/>
      <dgm:spPr/>
      <dgm:t>
        <a:bodyPr/>
        <a:lstStyle/>
        <a:p>
          <a:endParaRPr lang="ru-RU"/>
        </a:p>
      </dgm:t>
    </dgm:pt>
    <dgm:pt modelId="{FCBB48E4-3DE3-4827-8DA3-AE2025C4CDB6}" type="sibTrans" cxnId="{32F0802A-F6D5-4D67-9921-6FFCD02C5549}">
      <dgm:prSet/>
      <dgm:spPr/>
      <dgm:t>
        <a:bodyPr/>
        <a:lstStyle/>
        <a:p>
          <a:endParaRPr lang="ru-RU"/>
        </a:p>
      </dgm:t>
    </dgm:pt>
    <dgm:pt modelId="{9CC95CF4-CC7A-4C73-B139-0E65E216CF80}">
      <dgm:prSet phldrT="[Текст]"/>
      <dgm:spPr/>
      <dgm:t>
        <a:bodyPr/>
        <a:lstStyle/>
        <a:p>
          <a:r>
            <a:rPr lang="ru-RU" b="1" dirty="0" smtClean="0"/>
            <a:t>Высокий</a:t>
          </a:r>
          <a:r>
            <a:rPr lang="en-US" b="1" dirty="0" smtClean="0"/>
            <a:t> </a:t>
          </a:r>
          <a:r>
            <a:rPr lang="ru-RU" b="1" dirty="0" smtClean="0"/>
            <a:t> показатель высшей</a:t>
          </a:r>
          <a:r>
            <a:rPr lang="en-US" b="1" dirty="0" smtClean="0"/>
            <a:t> </a:t>
          </a:r>
          <a:r>
            <a:rPr lang="ru-RU" b="1" dirty="0" smtClean="0"/>
            <a:t> квалификационной категории </a:t>
          </a:r>
          <a:r>
            <a:rPr lang="en-US" b="1" dirty="0" smtClean="0"/>
            <a:t> </a:t>
          </a:r>
          <a:r>
            <a:rPr lang="ru-RU" b="1" dirty="0" smtClean="0"/>
            <a:t>педагогических</a:t>
          </a:r>
          <a:r>
            <a:rPr lang="en-US" b="1" dirty="0" smtClean="0"/>
            <a:t> </a:t>
          </a:r>
          <a:r>
            <a:rPr lang="ru-RU" b="1" dirty="0" smtClean="0"/>
            <a:t> работников</a:t>
          </a:r>
          <a:endParaRPr lang="ru-RU" b="1" dirty="0"/>
        </a:p>
      </dgm:t>
    </dgm:pt>
    <dgm:pt modelId="{0AB3ABBC-A4D2-4838-8715-B6E9DE5AE787}" type="parTrans" cxnId="{70A1CFF7-BFEB-4932-8120-35711CAE3A61}">
      <dgm:prSet/>
      <dgm:spPr/>
      <dgm:t>
        <a:bodyPr/>
        <a:lstStyle/>
        <a:p>
          <a:endParaRPr lang="ru-RU"/>
        </a:p>
      </dgm:t>
    </dgm:pt>
    <dgm:pt modelId="{B1C2EA2D-D006-4263-AC54-E48431F127D0}" type="sibTrans" cxnId="{70A1CFF7-BFEB-4932-8120-35711CAE3A61}">
      <dgm:prSet/>
      <dgm:spPr/>
      <dgm:t>
        <a:bodyPr/>
        <a:lstStyle/>
        <a:p>
          <a:endParaRPr lang="ru-RU"/>
        </a:p>
      </dgm:t>
    </dgm:pt>
    <dgm:pt modelId="{AB25ACD4-D5B9-4260-96B3-902231EE265E}">
      <dgm:prSet phldrT="[Текст]" custT="1"/>
      <dgm:spPr/>
      <dgm:t>
        <a:bodyPr/>
        <a:lstStyle/>
        <a:p>
          <a:r>
            <a:rPr lang="ru-RU" sz="1800" b="1" dirty="0" smtClean="0"/>
            <a:t>Гимназии:</a:t>
          </a:r>
        </a:p>
        <a:p>
          <a:r>
            <a:rPr lang="ru-RU" sz="1800" b="1" dirty="0" smtClean="0"/>
            <a:t>№7 – 55%</a:t>
          </a:r>
        </a:p>
        <a:p>
          <a:r>
            <a:rPr lang="ru-RU" sz="1800" b="1" dirty="0" smtClean="0"/>
            <a:t>№155 – 44%</a:t>
          </a:r>
        </a:p>
        <a:p>
          <a:r>
            <a:rPr lang="ru-RU" sz="1800" b="1" dirty="0" smtClean="0"/>
            <a:t>№36 – 37%</a:t>
          </a:r>
          <a:endParaRPr lang="ru-RU" sz="1800" b="1" dirty="0"/>
        </a:p>
      </dgm:t>
    </dgm:pt>
    <dgm:pt modelId="{919367C0-4BC5-4566-BC28-7BBBC1DBF008}" type="parTrans" cxnId="{A19DBC91-A02D-4C7F-AD87-35B21A3F0A85}">
      <dgm:prSet/>
      <dgm:spPr/>
      <dgm:t>
        <a:bodyPr/>
        <a:lstStyle/>
        <a:p>
          <a:endParaRPr lang="ru-RU"/>
        </a:p>
      </dgm:t>
    </dgm:pt>
    <dgm:pt modelId="{9B49A09C-33E0-48AE-A017-785E431EE1FC}" type="sibTrans" cxnId="{A19DBC91-A02D-4C7F-AD87-35B21A3F0A85}">
      <dgm:prSet/>
      <dgm:spPr/>
      <dgm:t>
        <a:bodyPr/>
        <a:lstStyle/>
        <a:p>
          <a:endParaRPr lang="ru-RU"/>
        </a:p>
      </dgm:t>
    </dgm:pt>
    <dgm:pt modelId="{AA8F7418-BDB5-4D10-834D-6F15C25989CD}">
      <dgm:prSet phldrT="[Текст]" custT="1"/>
      <dgm:spPr/>
      <dgm:t>
        <a:bodyPr/>
        <a:lstStyle/>
        <a:p>
          <a:r>
            <a:rPr lang="ru-RU" sz="1600" b="1" dirty="0" smtClean="0"/>
            <a:t>Школы:</a:t>
          </a:r>
        </a:p>
        <a:p>
          <a:r>
            <a:rPr lang="ru-RU" sz="1600" b="1" dirty="0" smtClean="0"/>
            <a:t>№9-36%</a:t>
          </a:r>
        </a:p>
        <a:p>
          <a:r>
            <a:rPr lang="ru-RU" sz="1600" b="1" dirty="0" smtClean="0"/>
            <a:t>№170- 34%</a:t>
          </a:r>
        </a:p>
        <a:p>
          <a:r>
            <a:rPr lang="ru-RU" sz="1600" b="1" dirty="0" smtClean="0"/>
            <a:t>№113 – 33%</a:t>
          </a:r>
        </a:p>
        <a:p>
          <a:r>
            <a:rPr lang="ru-RU" sz="1600" b="1" dirty="0" smtClean="0"/>
            <a:t>№49, 91, 132, 146 – 21-29%</a:t>
          </a:r>
          <a:endParaRPr lang="ru-RU" sz="1600" b="1" dirty="0"/>
        </a:p>
      </dgm:t>
    </dgm:pt>
    <dgm:pt modelId="{9D25DB57-1D3C-4228-86F1-5761CF2F6EEA}" type="parTrans" cxnId="{8C5E8176-B928-4E55-9A26-D1EB2FF5054A}">
      <dgm:prSet/>
      <dgm:spPr/>
      <dgm:t>
        <a:bodyPr/>
        <a:lstStyle/>
        <a:p>
          <a:endParaRPr lang="ru-RU"/>
        </a:p>
      </dgm:t>
    </dgm:pt>
    <dgm:pt modelId="{AF83E67D-0187-44F7-9166-9F678F219785}" type="sibTrans" cxnId="{8C5E8176-B928-4E55-9A26-D1EB2FF5054A}">
      <dgm:prSet/>
      <dgm:spPr/>
      <dgm:t>
        <a:bodyPr/>
        <a:lstStyle/>
        <a:p>
          <a:endParaRPr lang="ru-RU"/>
        </a:p>
      </dgm:t>
    </dgm:pt>
    <dgm:pt modelId="{6BB7E8BE-AFAF-45A8-A2B5-403AF7CF5690}">
      <dgm:prSet phldrT="[Текст]"/>
      <dgm:spPr/>
      <dgm:t>
        <a:bodyPr/>
        <a:lstStyle/>
        <a:p>
          <a:r>
            <a:rPr lang="ru-RU" b="1" dirty="0" smtClean="0"/>
            <a:t>Повысить</a:t>
          </a:r>
          <a:endParaRPr lang="ru-RU" b="1" dirty="0"/>
        </a:p>
      </dgm:t>
    </dgm:pt>
    <dgm:pt modelId="{F126B7C2-7916-47ED-9BD9-3C922A77E9C8}" type="parTrans" cxnId="{0B5BA14C-E5DF-417A-B565-791796DE9E44}">
      <dgm:prSet/>
      <dgm:spPr/>
      <dgm:t>
        <a:bodyPr/>
        <a:lstStyle/>
        <a:p>
          <a:endParaRPr lang="ru-RU"/>
        </a:p>
      </dgm:t>
    </dgm:pt>
    <dgm:pt modelId="{8B064D13-FBF3-47CA-B5D2-E2F5EF3D26FB}" type="sibTrans" cxnId="{0B5BA14C-E5DF-417A-B565-791796DE9E44}">
      <dgm:prSet/>
      <dgm:spPr/>
      <dgm:t>
        <a:bodyPr/>
        <a:lstStyle/>
        <a:p>
          <a:endParaRPr lang="ru-RU"/>
        </a:p>
      </dgm:t>
    </dgm:pt>
    <dgm:pt modelId="{C080762C-4C26-4F21-A9C1-A2D2363A4A5C}">
      <dgm:prSet phldrT="[Текст]" custT="1"/>
      <dgm:spPr/>
      <dgm:t>
        <a:bodyPr/>
        <a:lstStyle/>
        <a:p>
          <a:r>
            <a:rPr lang="ru-RU" sz="1600" b="1" dirty="0" smtClean="0"/>
            <a:t>СОШ №33,62,89,103,165, 177</a:t>
          </a:r>
        </a:p>
        <a:p>
          <a:r>
            <a:rPr lang="ru-RU" sz="1600" b="1" dirty="0" smtClean="0"/>
            <a:t>Лицей №26,145</a:t>
          </a:r>
        </a:p>
        <a:p>
          <a:r>
            <a:rPr lang="ru-RU" sz="1600" b="1" dirty="0" smtClean="0"/>
            <a:t>Гимназия №37</a:t>
          </a:r>
          <a:endParaRPr lang="ru-RU" sz="1600" b="1" dirty="0"/>
        </a:p>
      </dgm:t>
    </dgm:pt>
    <dgm:pt modelId="{9D09FD1F-EF63-4D1B-A92D-E988D27E89A0}" type="parTrans" cxnId="{4A05D5F6-A00D-463B-A8C5-BA209A995822}">
      <dgm:prSet/>
      <dgm:spPr/>
      <dgm:t>
        <a:bodyPr/>
        <a:lstStyle/>
        <a:p>
          <a:endParaRPr lang="ru-RU"/>
        </a:p>
      </dgm:t>
    </dgm:pt>
    <dgm:pt modelId="{525C97E2-C7A3-4876-9D3B-EB667CAC72AC}" type="sibTrans" cxnId="{4A05D5F6-A00D-463B-A8C5-BA209A995822}">
      <dgm:prSet/>
      <dgm:spPr/>
      <dgm:t>
        <a:bodyPr/>
        <a:lstStyle/>
        <a:p>
          <a:endParaRPr lang="ru-RU"/>
        </a:p>
      </dgm:t>
    </dgm:pt>
    <dgm:pt modelId="{0F7EFAD3-3FBA-4CE1-B39C-F094F7626FC5}" type="pres">
      <dgm:prSet presAssocID="{26251910-BC73-4002-90AF-7752E73166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DDB7FB-6A22-4B65-B06C-54759501C201}" type="pres">
      <dgm:prSet presAssocID="{A22261C7-CC43-4CE0-AEDD-E8DD0473B759}" presName="vertOne" presStyleCnt="0"/>
      <dgm:spPr/>
    </dgm:pt>
    <dgm:pt modelId="{DBF09BE1-8298-44B2-911B-5A34EC96084D}" type="pres">
      <dgm:prSet presAssocID="{A22261C7-CC43-4CE0-AEDD-E8DD0473B759}" presName="txOne" presStyleLbl="node0" presStyleIdx="0" presStyleCnt="1" custScaleY="77995" custLinFactY="-10790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7C049D-2C01-486A-9EA1-3277BFBC64A1}" type="pres">
      <dgm:prSet presAssocID="{A22261C7-CC43-4CE0-AEDD-E8DD0473B759}" presName="parTransOne" presStyleCnt="0"/>
      <dgm:spPr/>
    </dgm:pt>
    <dgm:pt modelId="{C1CE602B-1575-49CB-8D4B-BD5A1342427D}" type="pres">
      <dgm:prSet presAssocID="{A22261C7-CC43-4CE0-AEDD-E8DD0473B759}" presName="horzOne" presStyleCnt="0"/>
      <dgm:spPr/>
    </dgm:pt>
    <dgm:pt modelId="{12948EBD-9DEE-41DD-91EC-19BE758AA59E}" type="pres">
      <dgm:prSet presAssocID="{9CC95CF4-CC7A-4C73-B139-0E65E216CF80}" presName="vertTwo" presStyleCnt="0"/>
      <dgm:spPr/>
    </dgm:pt>
    <dgm:pt modelId="{976DC214-CB3C-4432-B6C2-CDB3EE278BEE}" type="pres">
      <dgm:prSet presAssocID="{9CC95CF4-CC7A-4C73-B139-0E65E216CF8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E495B-6F85-4847-B889-8694B6E31C95}" type="pres">
      <dgm:prSet presAssocID="{9CC95CF4-CC7A-4C73-B139-0E65E216CF80}" presName="parTransTwo" presStyleCnt="0"/>
      <dgm:spPr/>
    </dgm:pt>
    <dgm:pt modelId="{AD018A24-21B9-4C02-8A61-83B4C4C775C2}" type="pres">
      <dgm:prSet presAssocID="{9CC95CF4-CC7A-4C73-B139-0E65E216CF80}" presName="horzTwo" presStyleCnt="0"/>
      <dgm:spPr/>
    </dgm:pt>
    <dgm:pt modelId="{18BC52B7-C654-425E-81FE-EF0C7604703A}" type="pres">
      <dgm:prSet presAssocID="{AB25ACD4-D5B9-4260-96B3-902231EE265E}" presName="vertThree" presStyleCnt="0"/>
      <dgm:spPr/>
    </dgm:pt>
    <dgm:pt modelId="{B9F572C0-E4C2-4EB7-B5B8-24D72166E2BD}" type="pres">
      <dgm:prSet presAssocID="{AB25ACD4-D5B9-4260-96B3-902231EE265E}" presName="txThree" presStyleLbl="node3" presStyleIdx="0" presStyleCnt="3" custScaleX="75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9295E-CCA9-4E8F-B237-A0AD4DD1EAF1}" type="pres">
      <dgm:prSet presAssocID="{AB25ACD4-D5B9-4260-96B3-902231EE265E}" presName="horzThree" presStyleCnt="0"/>
      <dgm:spPr/>
    </dgm:pt>
    <dgm:pt modelId="{579F3A80-EA4C-4136-93F4-7926FCD1718B}" type="pres">
      <dgm:prSet presAssocID="{9B49A09C-33E0-48AE-A017-785E431EE1FC}" presName="sibSpaceThree" presStyleCnt="0"/>
      <dgm:spPr/>
    </dgm:pt>
    <dgm:pt modelId="{4531A903-85B3-40BC-875F-5A8B6450D017}" type="pres">
      <dgm:prSet presAssocID="{AA8F7418-BDB5-4D10-834D-6F15C25989CD}" presName="vertThree" presStyleCnt="0"/>
      <dgm:spPr/>
    </dgm:pt>
    <dgm:pt modelId="{3EB771FE-B1C4-4984-AA0E-8932153B14F4}" type="pres">
      <dgm:prSet presAssocID="{AA8F7418-BDB5-4D10-834D-6F15C25989CD}" presName="txThree" presStyleLbl="node3" presStyleIdx="1" presStyleCnt="3" custScaleX="93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200E3-9F12-4EDC-9CF5-FAC2DFB6A347}" type="pres">
      <dgm:prSet presAssocID="{AA8F7418-BDB5-4D10-834D-6F15C25989CD}" presName="horzThree" presStyleCnt="0"/>
      <dgm:spPr/>
    </dgm:pt>
    <dgm:pt modelId="{E93CD5C6-86A5-40F6-93CF-944E6327986F}" type="pres">
      <dgm:prSet presAssocID="{B1C2EA2D-D006-4263-AC54-E48431F127D0}" presName="sibSpaceTwo" presStyleCnt="0"/>
      <dgm:spPr/>
    </dgm:pt>
    <dgm:pt modelId="{44860E71-97E5-4522-A2FF-232245E0D604}" type="pres">
      <dgm:prSet presAssocID="{6BB7E8BE-AFAF-45A8-A2B5-403AF7CF5690}" presName="vertTwo" presStyleCnt="0"/>
      <dgm:spPr/>
    </dgm:pt>
    <dgm:pt modelId="{9EA5727D-047E-4A63-8B92-6087E8B5F3AA}" type="pres">
      <dgm:prSet presAssocID="{6BB7E8BE-AFAF-45A8-A2B5-403AF7CF569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87A6F-7178-42EA-B9E9-D66F851CCFD7}" type="pres">
      <dgm:prSet presAssocID="{6BB7E8BE-AFAF-45A8-A2B5-403AF7CF5690}" presName="parTransTwo" presStyleCnt="0"/>
      <dgm:spPr/>
    </dgm:pt>
    <dgm:pt modelId="{00F32E8B-F59F-4A44-87B8-F8E5C272B5F0}" type="pres">
      <dgm:prSet presAssocID="{6BB7E8BE-AFAF-45A8-A2B5-403AF7CF5690}" presName="horzTwo" presStyleCnt="0"/>
      <dgm:spPr/>
    </dgm:pt>
    <dgm:pt modelId="{B0046F28-04CB-46F3-B128-161327CEE0B0}" type="pres">
      <dgm:prSet presAssocID="{C080762C-4C26-4F21-A9C1-A2D2363A4A5C}" presName="vertThree" presStyleCnt="0"/>
      <dgm:spPr/>
    </dgm:pt>
    <dgm:pt modelId="{C28A8038-642F-48DD-8613-FBA6BAF070C9}" type="pres">
      <dgm:prSet presAssocID="{C080762C-4C26-4F21-A9C1-A2D2363A4A5C}" presName="txThree" presStyleLbl="node3" presStyleIdx="2" presStyleCnt="3" custScaleX="105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A2004D-46C5-431D-92C7-5332111E50BE}" type="pres">
      <dgm:prSet presAssocID="{C080762C-4C26-4F21-A9C1-A2D2363A4A5C}" presName="horzThree" presStyleCnt="0"/>
      <dgm:spPr/>
    </dgm:pt>
  </dgm:ptLst>
  <dgm:cxnLst>
    <dgm:cxn modelId="{979FDE2E-BAD3-4D05-BF97-E810AA4E821B}" type="presOf" srcId="{AB25ACD4-D5B9-4260-96B3-902231EE265E}" destId="{B9F572C0-E4C2-4EB7-B5B8-24D72166E2BD}" srcOrd="0" destOrd="0" presId="urn:microsoft.com/office/officeart/2005/8/layout/hierarchy4"/>
    <dgm:cxn modelId="{4A05D5F6-A00D-463B-A8C5-BA209A995822}" srcId="{6BB7E8BE-AFAF-45A8-A2B5-403AF7CF5690}" destId="{C080762C-4C26-4F21-A9C1-A2D2363A4A5C}" srcOrd="0" destOrd="0" parTransId="{9D09FD1F-EF63-4D1B-A92D-E988D27E89A0}" sibTransId="{525C97E2-C7A3-4876-9D3B-EB667CAC72AC}"/>
    <dgm:cxn modelId="{7590A766-412A-4558-BF40-000AB9A94963}" type="presOf" srcId="{6BB7E8BE-AFAF-45A8-A2B5-403AF7CF5690}" destId="{9EA5727D-047E-4A63-8B92-6087E8B5F3AA}" srcOrd="0" destOrd="0" presId="urn:microsoft.com/office/officeart/2005/8/layout/hierarchy4"/>
    <dgm:cxn modelId="{32F0802A-F6D5-4D67-9921-6FFCD02C5549}" srcId="{26251910-BC73-4002-90AF-7752E7316668}" destId="{A22261C7-CC43-4CE0-AEDD-E8DD0473B759}" srcOrd="0" destOrd="0" parTransId="{CBD7829B-8633-4C08-840E-35749DC5CAB3}" sibTransId="{FCBB48E4-3DE3-4827-8DA3-AE2025C4CDB6}"/>
    <dgm:cxn modelId="{A19DBC91-A02D-4C7F-AD87-35B21A3F0A85}" srcId="{9CC95CF4-CC7A-4C73-B139-0E65E216CF80}" destId="{AB25ACD4-D5B9-4260-96B3-902231EE265E}" srcOrd="0" destOrd="0" parTransId="{919367C0-4BC5-4566-BC28-7BBBC1DBF008}" sibTransId="{9B49A09C-33E0-48AE-A017-785E431EE1FC}"/>
    <dgm:cxn modelId="{A858C97A-C8B8-4E7E-98BD-6BEF2585B875}" type="presOf" srcId="{9CC95CF4-CC7A-4C73-B139-0E65E216CF80}" destId="{976DC214-CB3C-4432-B6C2-CDB3EE278BEE}" srcOrd="0" destOrd="0" presId="urn:microsoft.com/office/officeart/2005/8/layout/hierarchy4"/>
    <dgm:cxn modelId="{8C5E8176-B928-4E55-9A26-D1EB2FF5054A}" srcId="{9CC95CF4-CC7A-4C73-B139-0E65E216CF80}" destId="{AA8F7418-BDB5-4D10-834D-6F15C25989CD}" srcOrd="1" destOrd="0" parTransId="{9D25DB57-1D3C-4228-86F1-5761CF2F6EEA}" sibTransId="{AF83E67D-0187-44F7-9166-9F678F219785}"/>
    <dgm:cxn modelId="{0B5BA14C-E5DF-417A-B565-791796DE9E44}" srcId="{A22261C7-CC43-4CE0-AEDD-E8DD0473B759}" destId="{6BB7E8BE-AFAF-45A8-A2B5-403AF7CF5690}" srcOrd="1" destOrd="0" parTransId="{F126B7C2-7916-47ED-9BD9-3C922A77E9C8}" sibTransId="{8B064D13-FBF3-47CA-B5D2-E2F5EF3D26FB}"/>
    <dgm:cxn modelId="{C18D4EAB-95B9-419D-972B-8E6F3870E8DC}" type="presOf" srcId="{C080762C-4C26-4F21-A9C1-A2D2363A4A5C}" destId="{C28A8038-642F-48DD-8613-FBA6BAF070C9}" srcOrd="0" destOrd="0" presId="urn:microsoft.com/office/officeart/2005/8/layout/hierarchy4"/>
    <dgm:cxn modelId="{BD9B1A63-FBBE-4F58-B7DA-7FBAD19948E8}" type="presOf" srcId="{A22261C7-CC43-4CE0-AEDD-E8DD0473B759}" destId="{DBF09BE1-8298-44B2-911B-5A34EC96084D}" srcOrd="0" destOrd="0" presId="urn:microsoft.com/office/officeart/2005/8/layout/hierarchy4"/>
    <dgm:cxn modelId="{92A6AB0B-CD5A-4746-869A-364F3CFC4E8A}" type="presOf" srcId="{AA8F7418-BDB5-4D10-834D-6F15C25989CD}" destId="{3EB771FE-B1C4-4984-AA0E-8932153B14F4}" srcOrd="0" destOrd="0" presId="urn:microsoft.com/office/officeart/2005/8/layout/hierarchy4"/>
    <dgm:cxn modelId="{43513BC3-CE1E-4296-9295-845E09394467}" type="presOf" srcId="{26251910-BC73-4002-90AF-7752E7316668}" destId="{0F7EFAD3-3FBA-4CE1-B39C-F094F7626FC5}" srcOrd="0" destOrd="0" presId="urn:microsoft.com/office/officeart/2005/8/layout/hierarchy4"/>
    <dgm:cxn modelId="{70A1CFF7-BFEB-4932-8120-35711CAE3A61}" srcId="{A22261C7-CC43-4CE0-AEDD-E8DD0473B759}" destId="{9CC95CF4-CC7A-4C73-B139-0E65E216CF80}" srcOrd="0" destOrd="0" parTransId="{0AB3ABBC-A4D2-4838-8715-B6E9DE5AE787}" sibTransId="{B1C2EA2D-D006-4263-AC54-E48431F127D0}"/>
    <dgm:cxn modelId="{E40C87E9-901B-4C7A-977B-A6FC64ED74CF}" type="presParOf" srcId="{0F7EFAD3-3FBA-4CE1-B39C-F094F7626FC5}" destId="{CFDDB7FB-6A22-4B65-B06C-54759501C201}" srcOrd="0" destOrd="0" presId="urn:microsoft.com/office/officeart/2005/8/layout/hierarchy4"/>
    <dgm:cxn modelId="{839C9010-0F6F-45B0-BD0C-31F0FBAF6AF0}" type="presParOf" srcId="{CFDDB7FB-6A22-4B65-B06C-54759501C201}" destId="{DBF09BE1-8298-44B2-911B-5A34EC96084D}" srcOrd="0" destOrd="0" presId="urn:microsoft.com/office/officeart/2005/8/layout/hierarchy4"/>
    <dgm:cxn modelId="{F77957A7-2D55-46D3-A12F-F6A03ABC7FE7}" type="presParOf" srcId="{CFDDB7FB-6A22-4B65-B06C-54759501C201}" destId="{AA7C049D-2C01-486A-9EA1-3277BFBC64A1}" srcOrd="1" destOrd="0" presId="urn:microsoft.com/office/officeart/2005/8/layout/hierarchy4"/>
    <dgm:cxn modelId="{9D1C4E71-FA85-471B-A4D9-1F434CC562E5}" type="presParOf" srcId="{CFDDB7FB-6A22-4B65-B06C-54759501C201}" destId="{C1CE602B-1575-49CB-8D4B-BD5A1342427D}" srcOrd="2" destOrd="0" presId="urn:microsoft.com/office/officeart/2005/8/layout/hierarchy4"/>
    <dgm:cxn modelId="{E377AAA8-66EB-4421-A610-E8B085274915}" type="presParOf" srcId="{C1CE602B-1575-49CB-8D4B-BD5A1342427D}" destId="{12948EBD-9DEE-41DD-91EC-19BE758AA59E}" srcOrd="0" destOrd="0" presId="urn:microsoft.com/office/officeart/2005/8/layout/hierarchy4"/>
    <dgm:cxn modelId="{946255B2-C601-446B-AB96-115BA6348736}" type="presParOf" srcId="{12948EBD-9DEE-41DD-91EC-19BE758AA59E}" destId="{976DC214-CB3C-4432-B6C2-CDB3EE278BEE}" srcOrd="0" destOrd="0" presId="urn:microsoft.com/office/officeart/2005/8/layout/hierarchy4"/>
    <dgm:cxn modelId="{5185163F-C09E-450E-BF71-04D74B94E151}" type="presParOf" srcId="{12948EBD-9DEE-41DD-91EC-19BE758AA59E}" destId="{0AAE495B-6F85-4847-B889-8694B6E31C95}" srcOrd="1" destOrd="0" presId="urn:microsoft.com/office/officeart/2005/8/layout/hierarchy4"/>
    <dgm:cxn modelId="{435C09AE-4CDC-4C62-AFBB-808728BCAD02}" type="presParOf" srcId="{12948EBD-9DEE-41DD-91EC-19BE758AA59E}" destId="{AD018A24-21B9-4C02-8A61-83B4C4C775C2}" srcOrd="2" destOrd="0" presId="urn:microsoft.com/office/officeart/2005/8/layout/hierarchy4"/>
    <dgm:cxn modelId="{64194EA6-0B8B-4900-BC4F-0534D22A70DC}" type="presParOf" srcId="{AD018A24-21B9-4C02-8A61-83B4C4C775C2}" destId="{18BC52B7-C654-425E-81FE-EF0C7604703A}" srcOrd="0" destOrd="0" presId="urn:microsoft.com/office/officeart/2005/8/layout/hierarchy4"/>
    <dgm:cxn modelId="{CAC0C194-1473-4291-BB64-EF7B38D96E8C}" type="presParOf" srcId="{18BC52B7-C654-425E-81FE-EF0C7604703A}" destId="{B9F572C0-E4C2-4EB7-B5B8-24D72166E2BD}" srcOrd="0" destOrd="0" presId="urn:microsoft.com/office/officeart/2005/8/layout/hierarchy4"/>
    <dgm:cxn modelId="{91436183-79D0-45D6-BCBB-BB9796BB6142}" type="presParOf" srcId="{18BC52B7-C654-425E-81FE-EF0C7604703A}" destId="{ECA9295E-CCA9-4E8F-B237-A0AD4DD1EAF1}" srcOrd="1" destOrd="0" presId="urn:microsoft.com/office/officeart/2005/8/layout/hierarchy4"/>
    <dgm:cxn modelId="{B82B5157-BCBA-4680-A5E3-18D4DF35E8B8}" type="presParOf" srcId="{AD018A24-21B9-4C02-8A61-83B4C4C775C2}" destId="{579F3A80-EA4C-4136-93F4-7926FCD1718B}" srcOrd="1" destOrd="0" presId="urn:microsoft.com/office/officeart/2005/8/layout/hierarchy4"/>
    <dgm:cxn modelId="{9154D93B-7CCD-4E68-9584-DA046F108AF6}" type="presParOf" srcId="{AD018A24-21B9-4C02-8A61-83B4C4C775C2}" destId="{4531A903-85B3-40BC-875F-5A8B6450D017}" srcOrd="2" destOrd="0" presId="urn:microsoft.com/office/officeart/2005/8/layout/hierarchy4"/>
    <dgm:cxn modelId="{A4D3C7C5-419D-4F9A-8D87-DBBF280ED80D}" type="presParOf" srcId="{4531A903-85B3-40BC-875F-5A8B6450D017}" destId="{3EB771FE-B1C4-4984-AA0E-8932153B14F4}" srcOrd="0" destOrd="0" presId="urn:microsoft.com/office/officeart/2005/8/layout/hierarchy4"/>
    <dgm:cxn modelId="{BC840B5E-AD1D-4330-8240-D61BB62D6162}" type="presParOf" srcId="{4531A903-85B3-40BC-875F-5A8B6450D017}" destId="{50F200E3-9F12-4EDC-9CF5-FAC2DFB6A347}" srcOrd="1" destOrd="0" presId="urn:microsoft.com/office/officeart/2005/8/layout/hierarchy4"/>
    <dgm:cxn modelId="{689EAA4F-79B9-4427-AE35-823023940DC8}" type="presParOf" srcId="{C1CE602B-1575-49CB-8D4B-BD5A1342427D}" destId="{E93CD5C6-86A5-40F6-93CF-944E6327986F}" srcOrd="1" destOrd="0" presId="urn:microsoft.com/office/officeart/2005/8/layout/hierarchy4"/>
    <dgm:cxn modelId="{8E8E59DF-107E-4D8A-995A-C51D826983F0}" type="presParOf" srcId="{C1CE602B-1575-49CB-8D4B-BD5A1342427D}" destId="{44860E71-97E5-4522-A2FF-232245E0D604}" srcOrd="2" destOrd="0" presId="urn:microsoft.com/office/officeart/2005/8/layout/hierarchy4"/>
    <dgm:cxn modelId="{C9DE3D70-854F-4F48-B9EB-02C0ED271BD9}" type="presParOf" srcId="{44860E71-97E5-4522-A2FF-232245E0D604}" destId="{9EA5727D-047E-4A63-8B92-6087E8B5F3AA}" srcOrd="0" destOrd="0" presId="urn:microsoft.com/office/officeart/2005/8/layout/hierarchy4"/>
    <dgm:cxn modelId="{5D2C9B09-26A6-425E-B27C-3EB763881EDB}" type="presParOf" srcId="{44860E71-97E5-4522-A2FF-232245E0D604}" destId="{CC387A6F-7178-42EA-B9E9-D66F851CCFD7}" srcOrd="1" destOrd="0" presId="urn:microsoft.com/office/officeart/2005/8/layout/hierarchy4"/>
    <dgm:cxn modelId="{88F797D1-593A-40F9-BC3A-C40AE3C808A5}" type="presParOf" srcId="{44860E71-97E5-4522-A2FF-232245E0D604}" destId="{00F32E8B-F59F-4A44-87B8-F8E5C272B5F0}" srcOrd="2" destOrd="0" presId="urn:microsoft.com/office/officeart/2005/8/layout/hierarchy4"/>
    <dgm:cxn modelId="{7885CA7C-5BBB-4DD5-9C71-9F2C6F9B81C7}" type="presParOf" srcId="{00F32E8B-F59F-4A44-87B8-F8E5C272B5F0}" destId="{B0046F28-04CB-46F3-B128-161327CEE0B0}" srcOrd="0" destOrd="0" presId="urn:microsoft.com/office/officeart/2005/8/layout/hierarchy4"/>
    <dgm:cxn modelId="{5DCE48A2-EC3A-4E76-8A13-58759CB754F3}" type="presParOf" srcId="{B0046F28-04CB-46F3-B128-161327CEE0B0}" destId="{C28A8038-642F-48DD-8613-FBA6BAF070C9}" srcOrd="0" destOrd="0" presId="urn:microsoft.com/office/officeart/2005/8/layout/hierarchy4"/>
    <dgm:cxn modelId="{6FDC5F7E-A4D1-403D-944B-D164C736FD8E}" type="presParOf" srcId="{B0046F28-04CB-46F3-B128-161327CEE0B0}" destId="{B6A2004D-46C5-431D-92C7-5332111E50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09BE1-8298-44B2-911B-5A34EC96084D}">
      <dsp:nvSpPr>
        <dsp:cNvPr id="0" name=""/>
        <dsp:cNvSpPr/>
      </dsp:nvSpPr>
      <dsp:spPr>
        <a:xfrm>
          <a:off x="318" y="0"/>
          <a:ext cx="8854398" cy="1421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cap="all" baseline="0" dirty="0" smtClean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rPr>
            <a:t>Показатели</a:t>
          </a:r>
          <a:endParaRPr lang="ru-RU" sz="3200" b="1" kern="1200" cap="all" baseline="0" dirty="0">
            <a:solidFill>
              <a:schemeClr val="accent1"/>
            </a:solidFill>
            <a:effectLst>
              <a:outerShdw blurRad="38100" dist="25400" dir="18900000" algn="bl" rotWithShape="0">
                <a:schemeClr val="bg1">
                  <a:alpha val="80000"/>
                </a:schemeClr>
              </a:outerShdw>
            </a:effectLst>
            <a:latin typeface="+mj-lt"/>
            <a:ea typeface="+mj-ea"/>
            <a:cs typeface="+mj-cs"/>
          </a:endParaRPr>
        </a:p>
      </dsp:txBody>
      <dsp:txXfrm>
        <a:off x="41944" y="41626"/>
        <a:ext cx="8771146" cy="1337953"/>
      </dsp:txXfrm>
    </dsp:sp>
    <dsp:sp modelId="{976DC214-CB3C-4432-B6C2-CDB3EE278BEE}">
      <dsp:nvSpPr>
        <dsp:cNvPr id="0" name=""/>
        <dsp:cNvSpPr/>
      </dsp:nvSpPr>
      <dsp:spPr>
        <a:xfrm>
          <a:off x="9935" y="1588727"/>
          <a:ext cx="5339292" cy="1822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Высокий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 показатель высшей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 квалификационной категории 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педагогических</a:t>
          </a:r>
          <a:r>
            <a:rPr lang="en-US" sz="2800" b="1" kern="1200" dirty="0" smtClean="0"/>
            <a:t> </a:t>
          </a:r>
          <a:r>
            <a:rPr lang="ru-RU" sz="2800" b="1" kern="1200" dirty="0" smtClean="0"/>
            <a:t> работников</a:t>
          </a:r>
          <a:endParaRPr lang="ru-RU" sz="2800" b="1" kern="1200" dirty="0"/>
        </a:p>
      </dsp:txBody>
      <dsp:txXfrm>
        <a:off x="63305" y="1642097"/>
        <a:ext cx="5232552" cy="1715435"/>
      </dsp:txXfrm>
    </dsp:sp>
    <dsp:sp modelId="{B9F572C0-E4C2-4EB7-B5B8-24D72166E2BD}">
      <dsp:nvSpPr>
        <dsp:cNvPr id="0" name=""/>
        <dsp:cNvSpPr/>
      </dsp:nvSpPr>
      <dsp:spPr>
        <a:xfrm>
          <a:off x="9935" y="3578251"/>
          <a:ext cx="2328521" cy="1822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Гимназии: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№7 – 55%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№155 – 44%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№36 – 37%</a:t>
          </a:r>
          <a:endParaRPr lang="ru-RU" sz="1800" b="1" kern="1200" dirty="0"/>
        </a:p>
      </dsp:txBody>
      <dsp:txXfrm>
        <a:off x="63305" y="3631621"/>
        <a:ext cx="2221781" cy="1715435"/>
      </dsp:txXfrm>
    </dsp:sp>
    <dsp:sp modelId="{3EB771FE-B1C4-4984-AA0E-8932153B14F4}">
      <dsp:nvSpPr>
        <dsp:cNvPr id="0" name=""/>
        <dsp:cNvSpPr/>
      </dsp:nvSpPr>
      <dsp:spPr>
        <a:xfrm>
          <a:off x="2467892" y="3578251"/>
          <a:ext cx="2881335" cy="1822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Школы: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№9-36%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№170- 34%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№113 – 33%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№49, 91, 132, 146 – 21-29%</a:t>
          </a:r>
          <a:endParaRPr lang="ru-RU" sz="1600" b="1" kern="1200" dirty="0"/>
        </a:p>
      </dsp:txBody>
      <dsp:txXfrm>
        <a:off x="2521262" y="3631621"/>
        <a:ext cx="2774595" cy="1715435"/>
      </dsp:txXfrm>
    </dsp:sp>
    <dsp:sp modelId="{9EA5727D-047E-4A63-8B92-6087E8B5F3AA}">
      <dsp:nvSpPr>
        <dsp:cNvPr id="0" name=""/>
        <dsp:cNvSpPr/>
      </dsp:nvSpPr>
      <dsp:spPr>
        <a:xfrm>
          <a:off x="5608099" y="1588727"/>
          <a:ext cx="3238948" cy="1822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Повысить</a:t>
          </a:r>
          <a:endParaRPr lang="ru-RU" sz="2800" b="1" kern="1200" dirty="0"/>
        </a:p>
      </dsp:txBody>
      <dsp:txXfrm>
        <a:off x="5661469" y="1642097"/>
        <a:ext cx="3132208" cy="1715435"/>
      </dsp:txXfrm>
    </dsp:sp>
    <dsp:sp modelId="{C28A8038-642F-48DD-8613-FBA6BAF070C9}">
      <dsp:nvSpPr>
        <dsp:cNvPr id="0" name=""/>
        <dsp:cNvSpPr/>
      </dsp:nvSpPr>
      <dsp:spPr>
        <a:xfrm>
          <a:off x="5608099" y="3578251"/>
          <a:ext cx="3238948" cy="1822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СОШ №33,62,89,103,165, 177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Лицей №26,145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Гимназия №37</a:t>
          </a:r>
          <a:endParaRPr lang="ru-RU" sz="1600" b="1" kern="1200" dirty="0"/>
        </a:p>
      </dsp:txBody>
      <dsp:txXfrm>
        <a:off x="5661469" y="3631621"/>
        <a:ext cx="3132208" cy="171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36C937-6E56-40B3-9C71-FAEBD02700AA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FA532C-1534-4F69-907A-6D091C6BAD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Методическая панорама</a:t>
            </a:r>
            <a:br>
              <a:rPr lang="ru-RU" sz="2800" dirty="0" smtClean="0"/>
            </a:br>
            <a:r>
              <a:rPr lang="ru-RU" sz="2800" dirty="0" smtClean="0"/>
              <a:t>«Деятельность методиста по повышению профессионального мастерства резерва работников образования, претендующих на первую и высшую квалификационную категорию»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6143644"/>
            <a:ext cx="7543800" cy="365760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Методист профессионального развития педагогических кадров по Авиастроительному и Ново-Савиновскому районам </a:t>
            </a:r>
            <a:r>
              <a:rPr lang="ru-RU" sz="1400" dirty="0" err="1" smtClean="0"/>
              <a:t>Абдулова</a:t>
            </a:r>
            <a:r>
              <a:rPr lang="ru-RU" sz="1400" dirty="0" smtClean="0"/>
              <a:t> Р.К.</a:t>
            </a:r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-24"/>
            <a:ext cx="7200900" cy="1143000"/>
          </a:xfrm>
        </p:spPr>
        <p:txBody>
          <a:bodyPr/>
          <a:lstStyle/>
          <a:p>
            <a:r>
              <a:rPr lang="ru-RU" dirty="0" smtClean="0"/>
              <a:t>Алгоритм  взаимодействия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200900" cy="47149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Изучение нормативно- правовых документов</a:t>
            </a:r>
          </a:p>
          <a:p>
            <a:r>
              <a:rPr lang="ru-RU" sz="1600" b="1" dirty="0" smtClean="0"/>
              <a:t>Совещания, собеседования.</a:t>
            </a:r>
          </a:p>
          <a:p>
            <a:r>
              <a:rPr lang="ru-RU" sz="1600" b="1" dirty="0" smtClean="0"/>
              <a:t>Индивидуальные консультации</a:t>
            </a:r>
          </a:p>
          <a:p>
            <a:r>
              <a:rPr lang="ru-RU" sz="1600" b="1" dirty="0" smtClean="0"/>
              <a:t>Обеспечение документами в электронном виде</a:t>
            </a:r>
          </a:p>
          <a:p>
            <a:r>
              <a:rPr lang="ru-RU" sz="1600" b="1" dirty="0" smtClean="0"/>
              <a:t>Прием заявлений </a:t>
            </a:r>
          </a:p>
          <a:p>
            <a:r>
              <a:rPr lang="ru-RU" sz="1600" b="1" dirty="0" smtClean="0"/>
              <a:t>Экспертиза педагогической деятельности</a:t>
            </a:r>
          </a:p>
          <a:p>
            <a:r>
              <a:rPr lang="ru-RU" sz="1600" b="1" dirty="0" smtClean="0"/>
              <a:t>Методическое сопровождение, работа экспертных групп</a:t>
            </a:r>
          </a:p>
          <a:p>
            <a:r>
              <a:rPr lang="ru-RU" sz="1600" b="1" dirty="0" smtClean="0"/>
              <a:t>Аудит аттестационных материалов</a:t>
            </a:r>
          </a:p>
          <a:p>
            <a:r>
              <a:rPr lang="ru-RU" sz="1600" b="1" dirty="0" smtClean="0"/>
              <a:t>Подготовка и сдача аттестационных материалов в МО и Н РТ</a:t>
            </a:r>
          </a:p>
          <a:p>
            <a:r>
              <a:rPr lang="ru-RU" sz="1600" b="1" dirty="0" smtClean="0"/>
              <a:t>Выдача аттестационных листов</a:t>
            </a:r>
          </a:p>
          <a:p>
            <a:r>
              <a:rPr lang="ru-RU" sz="1600" b="1" dirty="0" smtClean="0"/>
              <a:t>Оформление протоколов, приказы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-171400"/>
            <a:ext cx="7200900" cy="1143000"/>
          </a:xfrm>
        </p:spPr>
        <p:txBody>
          <a:bodyPr/>
          <a:lstStyle/>
          <a:p>
            <a:r>
              <a:rPr lang="ru-RU" dirty="0" smtClean="0"/>
              <a:t>Работа с резервом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7110687"/>
              </p:ext>
            </p:extLst>
          </p:nvPr>
        </p:nvGraphicFramePr>
        <p:xfrm>
          <a:off x="179512" y="1052736"/>
          <a:ext cx="8640960" cy="489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896538870"/>
              </p:ext>
            </p:extLst>
          </p:nvPr>
        </p:nvGraphicFramePr>
        <p:xfrm>
          <a:off x="107504" y="476672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3041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TS103031023</Template>
  <TotalTime>32</TotalTime>
  <Words>138</Words>
  <Application>Microsoft Office PowerPoint</Application>
  <PresentationFormat>Экран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Red Line Business 16x9</vt:lpstr>
      <vt:lpstr>Методическая панорама «Деятельность методиста по повышению профессионального мастерства резерва работников образования, претендующих на первую и высшую квалификационную категорию»</vt:lpstr>
      <vt:lpstr>Алгоритм  взаимодействия</vt:lpstr>
      <vt:lpstr>Работа с резервом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User230</dc:creator>
  <cp:lastModifiedBy>Айгуль</cp:lastModifiedBy>
  <cp:revision>28</cp:revision>
  <dcterms:created xsi:type="dcterms:W3CDTF">2014-05-28T11:48:32Z</dcterms:created>
  <dcterms:modified xsi:type="dcterms:W3CDTF">2014-05-28T14:37:20Z</dcterms:modified>
</cp:coreProperties>
</file>